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7" r:id="rId2"/>
    <p:sldId id="736" r:id="rId3"/>
    <p:sldId id="746" r:id="rId4"/>
    <p:sldId id="818" r:id="rId5"/>
    <p:sldId id="800" r:id="rId6"/>
    <p:sldId id="820" r:id="rId7"/>
    <p:sldId id="821" r:id="rId8"/>
    <p:sldId id="801" r:id="rId9"/>
    <p:sldId id="819" r:id="rId10"/>
    <p:sldId id="766" r:id="rId11"/>
  </p:sldIdLst>
  <p:sldSz cx="12192000" cy="6858000"/>
  <p:notesSz cx="6858000" cy="9144000"/>
  <p:custDataLst>
    <p:tags r:id="rId1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6D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64" autoAdjust="0"/>
    <p:restoredTop sz="96391" autoAdjust="0"/>
  </p:normalViewPr>
  <p:slideViewPr>
    <p:cSldViewPr snapToGrid="0">
      <p:cViewPr varScale="1">
        <p:scale>
          <a:sx n="76" d="100"/>
          <a:sy n="76" d="100"/>
        </p:scale>
        <p:origin x="192" y="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327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8D523-4D3D-4F11-8579-2B4BF489780F}" type="datetimeFigureOut">
              <a:rPr lang="zh-CN" altLang="en-US" smtClean="0"/>
              <a:t>2022/10/27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0B82E-EF7D-4A61-B6BF-9954BCE8AF0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2</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3</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4</a:t>
            </a:fld>
            <a:endParaRPr lang="en-US" altLang="zh-CN"/>
          </a:p>
        </p:txBody>
      </p:sp>
    </p:spTree>
    <p:extLst>
      <p:ext uri="{BB962C8B-B14F-4D97-AF65-F5344CB8AC3E}">
        <p14:creationId xmlns:p14="http://schemas.microsoft.com/office/powerpoint/2010/main" val="2135810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5</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6</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3316821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7</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3305295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t>8</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t>9</a:t>
            </a:fld>
            <a:endParaRPr lang="en-US" altLang="zh-CN"/>
          </a:p>
        </p:txBody>
      </p:sp>
    </p:spTree>
    <p:extLst>
      <p:ext uri="{BB962C8B-B14F-4D97-AF65-F5344CB8AC3E}">
        <p14:creationId xmlns:p14="http://schemas.microsoft.com/office/powerpoint/2010/main" val="3285688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2600" y="352358"/>
            <a:ext cx="10972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任意多边形 19"/>
          <p:cNvSpPr/>
          <p:nvPr userDrawn="1"/>
        </p:nvSpPr>
        <p:spPr>
          <a:xfrm rot="10800000">
            <a:off x="-5" y="198849"/>
            <a:ext cx="12196230" cy="1531133"/>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8" name="任意多边形: 形状 7"/>
          <p:cNvSpPr/>
          <p:nvPr userDrawn="1"/>
        </p:nvSpPr>
        <p:spPr>
          <a:xfrm rot="10800000">
            <a:off x="0" y="-5"/>
            <a:ext cx="12192000" cy="1582061"/>
          </a:xfrm>
          <a:custGeom>
            <a:avLst/>
            <a:gdLst>
              <a:gd name="connsiteX0" fmla="*/ 12192000 w 12192000"/>
              <a:gd name="connsiteY0" fmla="*/ 1487914 h 1487914"/>
              <a:gd name="connsiteX1" fmla="*/ 0 w 12192000"/>
              <a:gd name="connsiteY1" fmla="*/ 1487914 h 1487914"/>
              <a:gd name="connsiteX2" fmla="*/ 0 w 12192000"/>
              <a:gd name="connsiteY2" fmla="*/ 464687 h 1487914"/>
              <a:gd name="connsiteX3" fmla="*/ 400424 w 12192000"/>
              <a:gd name="connsiteY3" fmla="*/ 531990 h 1487914"/>
              <a:gd name="connsiteX4" fmla="*/ 11146976 w 12192000"/>
              <a:gd name="connsiteY4" fmla="*/ 187933 h 1487914"/>
              <a:gd name="connsiteX5" fmla="*/ 11921298 w 12192000"/>
              <a:gd name="connsiteY5" fmla="*/ 53786 h 1487914"/>
              <a:gd name="connsiteX6" fmla="*/ 12192000 w 12192000"/>
              <a:gd name="connsiteY6" fmla="*/ 0 h 1487914"/>
              <a:gd name="connsiteX7" fmla="*/ 12192000 w 12192000"/>
              <a:gd name="connsiteY7" fmla="*/ 1487914 h 1487914"/>
              <a:gd name="connsiteX0-1" fmla="*/ 12192000 w 12192000"/>
              <a:gd name="connsiteY0-2" fmla="*/ 1487914 h 1487914"/>
              <a:gd name="connsiteX1-3" fmla="*/ 0 w 12192000"/>
              <a:gd name="connsiteY1-4" fmla="*/ 1487914 h 1487914"/>
              <a:gd name="connsiteX2-5" fmla="*/ 0 w 12192000"/>
              <a:gd name="connsiteY2-6" fmla="*/ 464687 h 1487914"/>
              <a:gd name="connsiteX3-7" fmla="*/ 11146976 w 12192000"/>
              <a:gd name="connsiteY3-8" fmla="*/ 187933 h 1487914"/>
              <a:gd name="connsiteX4-9" fmla="*/ 11921298 w 12192000"/>
              <a:gd name="connsiteY4-10" fmla="*/ 53786 h 1487914"/>
              <a:gd name="connsiteX5-11" fmla="*/ 12192000 w 12192000"/>
              <a:gd name="connsiteY5-12" fmla="*/ 0 h 1487914"/>
              <a:gd name="connsiteX6-13" fmla="*/ 12192000 w 12192000"/>
              <a:gd name="connsiteY6-14" fmla="*/ 1487914 h 1487914"/>
              <a:gd name="connsiteX0-15" fmla="*/ 12192000 w 12192000"/>
              <a:gd name="connsiteY0-16" fmla="*/ 1487914 h 1487914"/>
              <a:gd name="connsiteX1-17" fmla="*/ 0 w 12192000"/>
              <a:gd name="connsiteY1-18" fmla="*/ 1487914 h 1487914"/>
              <a:gd name="connsiteX2-19" fmla="*/ 0 w 12192000"/>
              <a:gd name="connsiteY2-20" fmla="*/ 464687 h 1487914"/>
              <a:gd name="connsiteX3-21" fmla="*/ 11146976 w 12192000"/>
              <a:gd name="connsiteY3-22" fmla="*/ 187933 h 1487914"/>
              <a:gd name="connsiteX4-23" fmla="*/ 11921298 w 12192000"/>
              <a:gd name="connsiteY4-24" fmla="*/ 53786 h 1487914"/>
              <a:gd name="connsiteX5-25" fmla="*/ 12192000 w 12192000"/>
              <a:gd name="connsiteY5-26" fmla="*/ 0 h 1487914"/>
              <a:gd name="connsiteX6-27" fmla="*/ 12192000 w 12192000"/>
              <a:gd name="connsiteY6-28" fmla="*/ 1487914 h 1487914"/>
              <a:gd name="connsiteX0-29" fmla="*/ 12192000 w 12192000"/>
              <a:gd name="connsiteY0-30" fmla="*/ 1487914 h 1487914"/>
              <a:gd name="connsiteX1-31" fmla="*/ 0 w 12192000"/>
              <a:gd name="connsiteY1-32" fmla="*/ 1487914 h 1487914"/>
              <a:gd name="connsiteX2-33" fmla="*/ 0 w 12192000"/>
              <a:gd name="connsiteY2-34" fmla="*/ 464687 h 1487914"/>
              <a:gd name="connsiteX3-35" fmla="*/ 11146976 w 12192000"/>
              <a:gd name="connsiteY3-36" fmla="*/ 187933 h 1487914"/>
              <a:gd name="connsiteX4-37" fmla="*/ 11921298 w 12192000"/>
              <a:gd name="connsiteY4-38" fmla="*/ 53786 h 1487914"/>
              <a:gd name="connsiteX5-39" fmla="*/ 12192000 w 12192000"/>
              <a:gd name="connsiteY5-40" fmla="*/ 0 h 1487914"/>
              <a:gd name="connsiteX6-41" fmla="*/ 12192000 w 12192000"/>
              <a:gd name="connsiteY6-42" fmla="*/ 1487914 h 1487914"/>
              <a:gd name="connsiteX0-43" fmla="*/ 12192000 w 12366837"/>
              <a:gd name="connsiteY0-44" fmla="*/ 1560914 h 1560914"/>
              <a:gd name="connsiteX1-45" fmla="*/ 0 w 12366837"/>
              <a:gd name="connsiteY1-46" fmla="*/ 1560914 h 1560914"/>
              <a:gd name="connsiteX2-47" fmla="*/ 0 w 12366837"/>
              <a:gd name="connsiteY2-48" fmla="*/ 537687 h 1560914"/>
              <a:gd name="connsiteX3-49" fmla="*/ 11146976 w 12366837"/>
              <a:gd name="connsiteY3-50" fmla="*/ 260933 h 1560914"/>
              <a:gd name="connsiteX4-51" fmla="*/ 12192000 w 12366837"/>
              <a:gd name="connsiteY4-52" fmla="*/ 73000 h 1560914"/>
              <a:gd name="connsiteX5-53" fmla="*/ 12192000 w 12366837"/>
              <a:gd name="connsiteY5-54" fmla="*/ 1560914 h 1560914"/>
              <a:gd name="connsiteX0-55" fmla="*/ 12192000 w 12192000"/>
              <a:gd name="connsiteY0-56" fmla="*/ 1575972 h 1575972"/>
              <a:gd name="connsiteX1-57" fmla="*/ 0 w 12192000"/>
              <a:gd name="connsiteY1-58" fmla="*/ 1575972 h 1575972"/>
              <a:gd name="connsiteX2-59" fmla="*/ 0 w 12192000"/>
              <a:gd name="connsiteY2-60" fmla="*/ 552745 h 1575972"/>
              <a:gd name="connsiteX3-61" fmla="*/ 11146976 w 12192000"/>
              <a:gd name="connsiteY3-62" fmla="*/ 275991 h 1575972"/>
              <a:gd name="connsiteX4-63" fmla="*/ 12192000 w 12192000"/>
              <a:gd name="connsiteY4-64" fmla="*/ 88058 h 1575972"/>
              <a:gd name="connsiteX5-65" fmla="*/ 12192000 w 12192000"/>
              <a:gd name="connsiteY5-66" fmla="*/ 1575972 h 1575972"/>
              <a:gd name="connsiteX0-67" fmla="*/ 12192000 w 12192000"/>
              <a:gd name="connsiteY0-68" fmla="*/ 1487914 h 1487914"/>
              <a:gd name="connsiteX1-69" fmla="*/ 0 w 12192000"/>
              <a:gd name="connsiteY1-70" fmla="*/ 1487914 h 1487914"/>
              <a:gd name="connsiteX2-71" fmla="*/ 0 w 12192000"/>
              <a:gd name="connsiteY2-72" fmla="*/ 464687 h 1487914"/>
              <a:gd name="connsiteX3-73" fmla="*/ 12192000 w 12192000"/>
              <a:gd name="connsiteY3-74" fmla="*/ 0 h 1487914"/>
              <a:gd name="connsiteX4-75" fmla="*/ 12192000 w 12192000"/>
              <a:gd name="connsiteY4-76" fmla="*/ 1487914 h 1487914"/>
              <a:gd name="connsiteX0-77" fmla="*/ 12192000 w 12192000"/>
              <a:gd name="connsiteY0-78" fmla="*/ 1487914 h 1487914"/>
              <a:gd name="connsiteX1-79" fmla="*/ 0 w 12192000"/>
              <a:gd name="connsiteY1-80" fmla="*/ 1487914 h 1487914"/>
              <a:gd name="connsiteX2-81" fmla="*/ 0 w 12192000"/>
              <a:gd name="connsiteY2-82" fmla="*/ 464687 h 1487914"/>
              <a:gd name="connsiteX3-83" fmla="*/ 12192000 w 12192000"/>
              <a:gd name="connsiteY3-84" fmla="*/ 0 h 1487914"/>
              <a:gd name="connsiteX4-85" fmla="*/ 12192000 w 12192000"/>
              <a:gd name="connsiteY4-86" fmla="*/ 1487914 h 1487914"/>
              <a:gd name="connsiteX0-87" fmla="*/ 12192000 w 12192000"/>
              <a:gd name="connsiteY0-88" fmla="*/ 1487914 h 1487914"/>
              <a:gd name="connsiteX1-89" fmla="*/ 0 w 12192000"/>
              <a:gd name="connsiteY1-90" fmla="*/ 1487914 h 1487914"/>
              <a:gd name="connsiteX2-91" fmla="*/ 0 w 12192000"/>
              <a:gd name="connsiteY2-92" fmla="*/ 464687 h 1487914"/>
              <a:gd name="connsiteX3-93" fmla="*/ 12192000 w 12192000"/>
              <a:gd name="connsiteY3-94" fmla="*/ 0 h 1487914"/>
              <a:gd name="connsiteX4-95" fmla="*/ 12192000 w 12192000"/>
              <a:gd name="connsiteY4-96" fmla="*/ 1487914 h 1487914"/>
              <a:gd name="connsiteX0-97" fmla="*/ 12192000 w 12192000"/>
              <a:gd name="connsiteY0-98" fmla="*/ 1487914 h 1487914"/>
              <a:gd name="connsiteX1-99" fmla="*/ 0 w 12192000"/>
              <a:gd name="connsiteY1-100" fmla="*/ 1487914 h 1487914"/>
              <a:gd name="connsiteX2-101" fmla="*/ 0 w 12192000"/>
              <a:gd name="connsiteY2-102" fmla="*/ 464687 h 1487914"/>
              <a:gd name="connsiteX3-103" fmla="*/ 12192000 w 12192000"/>
              <a:gd name="connsiteY3-104" fmla="*/ 0 h 1487914"/>
              <a:gd name="connsiteX4-105" fmla="*/ 12192000 w 12192000"/>
              <a:gd name="connsiteY4-106" fmla="*/ 1487914 h 1487914"/>
              <a:gd name="connsiteX0-107" fmla="*/ 12192000 w 12192000"/>
              <a:gd name="connsiteY0-108" fmla="*/ 1487914 h 1487914"/>
              <a:gd name="connsiteX1-109" fmla="*/ 0 w 12192000"/>
              <a:gd name="connsiteY1-110" fmla="*/ 1487914 h 1487914"/>
              <a:gd name="connsiteX2-111" fmla="*/ 0 w 12192000"/>
              <a:gd name="connsiteY2-112" fmla="*/ 464687 h 1487914"/>
              <a:gd name="connsiteX3-113" fmla="*/ 12192000 w 12192000"/>
              <a:gd name="connsiteY3-114" fmla="*/ 0 h 1487914"/>
              <a:gd name="connsiteX4-115" fmla="*/ 12192000 w 12192000"/>
              <a:gd name="connsiteY4-116" fmla="*/ 1487914 h 1487914"/>
              <a:gd name="connsiteX0-117" fmla="*/ 12192000 w 12192000"/>
              <a:gd name="connsiteY0-118" fmla="*/ 1487914 h 1487914"/>
              <a:gd name="connsiteX1-119" fmla="*/ 0 w 12192000"/>
              <a:gd name="connsiteY1-120" fmla="*/ 1487914 h 1487914"/>
              <a:gd name="connsiteX2-121" fmla="*/ 0 w 12192000"/>
              <a:gd name="connsiteY2-122" fmla="*/ 464687 h 1487914"/>
              <a:gd name="connsiteX3-123" fmla="*/ 12192000 w 12192000"/>
              <a:gd name="connsiteY3-124" fmla="*/ 0 h 1487914"/>
              <a:gd name="connsiteX4-125" fmla="*/ 12192000 w 12192000"/>
              <a:gd name="connsiteY4-126" fmla="*/ 1487914 h 14879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487914">
                <a:moveTo>
                  <a:pt x="12192000" y="1487914"/>
                </a:moveTo>
                <a:lnTo>
                  <a:pt x="0" y="1487914"/>
                </a:lnTo>
                <a:lnTo>
                  <a:pt x="0" y="464687"/>
                </a:lnTo>
                <a:cubicBezTo>
                  <a:pt x="1770742" y="740031"/>
                  <a:pt x="7460343" y="1105009"/>
                  <a:pt x="12192000" y="0"/>
                </a:cubicBezTo>
                <a:lnTo>
                  <a:pt x="12192000" y="1487914"/>
                </a:ln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ea typeface="微软雅黑" panose="020B0503020204020204" pitchFamily="34" charset="-122"/>
            </a:endParaRPr>
          </a:p>
        </p:txBody>
      </p:sp>
      <p:grpSp>
        <p:nvGrpSpPr>
          <p:cNvPr id="9" name="组合 8"/>
          <p:cNvGrpSpPr/>
          <p:nvPr userDrawn="1"/>
        </p:nvGrpSpPr>
        <p:grpSpPr>
          <a:xfrm>
            <a:off x="-4231" y="6172200"/>
            <a:ext cx="12196231" cy="685800"/>
            <a:chOff x="1" y="3265418"/>
            <a:chExt cx="9143999" cy="2219421"/>
          </a:xfrm>
        </p:grpSpPr>
        <p:sp>
          <p:nvSpPr>
            <p:cNvPr id="10" name="任意多边形 14"/>
            <p:cNvSpPr/>
            <p:nvPr/>
          </p:nvSpPr>
          <p:spPr>
            <a:xfrm>
              <a:off x="1" y="3265418"/>
              <a:ext cx="9143999" cy="204113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11" name="任意多边形 17"/>
            <p:cNvSpPr/>
            <p:nvPr/>
          </p:nvSpPr>
          <p:spPr>
            <a:xfrm>
              <a:off x="1" y="3850390"/>
              <a:ext cx="9143999" cy="1634449"/>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pic>
        <p:nvPicPr>
          <p:cNvPr id="3" name="图片 2"/>
          <p:cNvPicPr/>
          <p:nvPr userDrawn="1"/>
        </p:nvPicPr>
        <p:blipFill>
          <a:blip r:embed="rId4" cstate="print">
            <a:extLst>
              <a:ext uri="{28A0092B-C50C-407E-A947-70E740481C1C}">
                <a14:useLocalDpi xmlns:a14="http://schemas.microsoft.com/office/drawing/2010/main" val="0"/>
              </a:ext>
            </a:extLst>
          </a:blip>
          <a:stretch>
            <a:fillRect/>
          </a:stretch>
        </p:blipFill>
        <p:spPr>
          <a:xfrm>
            <a:off x="11049000" y="203200"/>
            <a:ext cx="584200" cy="584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3427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0" y="3573780"/>
            <a:ext cx="12192000" cy="3733800"/>
            <a:chOff x="0" y="3312958"/>
            <a:chExt cx="12192000" cy="3830792"/>
          </a:xfrm>
        </p:grpSpPr>
        <p:sp>
          <p:nvSpPr>
            <p:cNvPr id="23" name="任意多边形: 形状 22"/>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sp>
          <p:nvSpPr>
            <p:cNvPr id="20" name="任意多边形: 形状 19"/>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grpSp>
      <p:sp>
        <p:nvSpPr>
          <p:cNvPr id="13" name="文本框 12"/>
          <p:cNvSpPr txBox="1"/>
          <p:nvPr/>
        </p:nvSpPr>
        <p:spPr>
          <a:xfrm>
            <a:off x="413385" y="5980430"/>
            <a:ext cx="4570730" cy="1040130"/>
          </a:xfrm>
          <a:prstGeom prst="rect">
            <a:avLst/>
          </a:prstGeom>
          <a:noFill/>
        </p:spPr>
        <p:txBody>
          <a:bodyPr wrap="square" rtlCol="0">
            <a:noAutofit/>
          </a:bodyPr>
          <a:lstStyle/>
          <a:p>
            <a:pPr>
              <a:lnSpc>
                <a:spcPct val="130000"/>
              </a:lnSpc>
            </a:pP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cs typeface="+mj-cs"/>
                <a:sym typeface="微软雅黑" panose="020B0503020204020204" pitchFamily="34" charset="-122"/>
              </a:rPr>
              <a:t>TA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cs typeface="+mj-cs"/>
                <a:sym typeface="微软雅黑" panose="020B0503020204020204" pitchFamily="34" charset="-122"/>
              </a:rPr>
              <a:t>杨博涵</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cs typeface="+mj-cs"/>
                <a:sym typeface="微软雅黑" panose="020B0503020204020204" pitchFamily="34" charset="-122"/>
              </a:rPr>
              <a:t>			2022.</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cs typeface="+mj-cs"/>
                <a:sym typeface="微软雅黑" panose="020B0503020204020204" pitchFamily="34" charset="-122"/>
              </a:rPr>
              <a:t>10.27</a:t>
            </a:r>
          </a:p>
        </p:txBody>
      </p:sp>
      <p:sp>
        <p:nvSpPr>
          <p:cNvPr id="14" name="文本框 13"/>
          <p:cNvSpPr txBox="1"/>
          <p:nvPr/>
        </p:nvSpPr>
        <p:spPr>
          <a:xfrm>
            <a:off x="401320" y="5255575"/>
            <a:ext cx="4582795" cy="64516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600" dirty="0">
                <a:sym typeface="微软雅黑" panose="020B0503020204020204" pitchFamily="34" charset="-122"/>
              </a:rPr>
              <a:t>程设</a:t>
            </a:r>
            <a:r>
              <a:rPr lang="en-US" altLang="zh-CN" sz="3600" dirty="0">
                <a:sym typeface="微软雅黑" panose="020B0503020204020204" pitchFamily="34" charset="-122"/>
              </a:rPr>
              <a:t>A--</a:t>
            </a:r>
            <a:r>
              <a:rPr lang="zh-CN" altLang="en-US" sz="3600" dirty="0">
                <a:sym typeface="微软雅黑" panose="020B0503020204020204" pitchFamily="34" charset="-122"/>
              </a:rPr>
              <a:t>第一次习题课</a:t>
            </a:r>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10160000" y="4889500"/>
            <a:ext cx="1524000" cy="15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 8"/>
          <p:cNvPicPr/>
          <p:nvPr/>
        </p:nvPicPr>
        <p:blipFill>
          <a:blip r:embed="rId2" cstate="print">
            <a:extLst>
              <a:ext uri="{28A0092B-C50C-407E-A947-70E740481C1C}">
                <a14:useLocalDpi xmlns:a14="http://schemas.microsoft.com/office/drawing/2010/main" val="0"/>
              </a:ext>
            </a:extLst>
          </a:blip>
          <a:srcRect l="4132" r="4132"/>
          <a:stretch>
            <a:fillRect/>
          </a:stretch>
        </p:blipFill>
        <p:spPr>
          <a:xfrm>
            <a:off x="0" y="0"/>
            <a:ext cx="12192000" cy="6858000"/>
          </a:xfrm>
          <a:prstGeom prst="rect">
            <a:avLst/>
          </a:prstGeom>
        </p:spPr>
      </p:pic>
      <p:grpSp>
        <p:nvGrpSpPr>
          <p:cNvPr id="10" name="组合 9"/>
          <p:cNvGrpSpPr/>
          <p:nvPr/>
        </p:nvGrpSpPr>
        <p:grpSpPr>
          <a:xfrm>
            <a:off x="0" y="3124200"/>
            <a:ext cx="12192000" cy="3733800"/>
            <a:chOff x="0" y="3312958"/>
            <a:chExt cx="12192000" cy="3830792"/>
          </a:xfrm>
        </p:grpSpPr>
        <p:sp>
          <p:nvSpPr>
            <p:cNvPr id="12" name="任意多边形: 形状 11"/>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sp>
          <p:nvSpPr>
            <p:cNvPr id="14" name="任意多边形: 形状 13"/>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grpSp>
      <p:sp>
        <p:nvSpPr>
          <p:cNvPr id="15" name="文本框 14"/>
          <p:cNvSpPr txBox="1"/>
          <p:nvPr/>
        </p:nvSpPr>
        <p:spPr>
          <a:xfrm>
            <a:off x="1441450" y="5792073"/>
            <a:ext cx="4357283" cy="345094"/>
          </a:xfrm>
          <a:prstGeom prst="rect">
            <a:avLst/>
          </a:prstGeom>
          <a:noFill/>
        </p:spPr>
        <p:txBody>
          <a:bodyPr wrap="none" rtlCol="0">
            <a:spAutoFit/>
          </a:bodyPr>
          <a:lstStyle/>
          <a:p>
            <a:pP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成员：杨博涵  余翔  俞承霖  许戈宇     指导：罗老师</a:t>
            </a:r>
          </a:p>
        </p:txBody>
      </p:sp>
      <p:sp>
        <p:nvSpPr>
          <p:cNvPr id="8" name="TextBox 8"/>
          <p:cNvSpPr txBox="1"/>
          <p:nvPr/>
        </p:nvSpPr>
        <p:spPr>
          <a:xfrm>
            <a:off x="9525000" y="5279901"/>
            <a:ext cx="2228139" cy="1236621"/>
          </a:xfrm>
          <a:prstGeom prst="rect">
            <a:avLst/>
          </a:prstGeom>
          <a:noFill/>
        </p:spPr>
        <p:txBody>
          <a:bodyPr wrap="square" rtlCol="0">
            <a:spAutoFit/>
          </a:bodyPr>
          <a:lstStyle/>
          <a:p>
            <a:pPr algn="r" eaLnBrk="0" hangingPunct="0">
              <a:lnSpc>
                <a:spcPct val="120000"/>
              </a:lnSpc>
            </a:pPr>
            <a:r>
              <a:rPr lang="zh-CN" altLang="en-US" sz="4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谢谢聆听</a:t>
            </a:r>
            <a:endParaRPr lang="en-US" altLang="zh-CN" sz="4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algn="r">
              <a:lnSpc>
                <a:spcPct val="12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Thank You</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558800" y="56642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6"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7511" y="2059615"/>
            <a:ext cx="5013408" cy="2585652"/>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6000056" y="1901214"/>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7223127" y="1828782"/>
            <a:ext cx="172354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习题课大纲</a:t>
            </a:r>
          </a:p>
        </p:txBody>
      </p:sp>
      <p:sp>
        <p:nvSpPr>
          <p:cNvPr id="74" name="矩形 73"/>
          <p:cNvSpPr/>
          <p:nvPr/>
        </p:nvSpPr>
        <p:spPr>
          <a:xfrm>
            <a:off x="6000056" y="337461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7223126" y="4775586"/>
            <a:ext cx="233910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一些易错点总结</a:t>
            </a:r>
          </a:p>
        </p:txBody>
      </p:sp>
      <p:sp>
        <p:nvSpPr>
          <p:cNvPr id="76" name="矩形 75"/>
          <p:cNvSpPr/>
          <p:nvPr/>
        </p:nvSpPr>
        <p:spPr>
          <a:xfrm>
            <a:off x="6000056" y="484802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5463251" y="579960"/>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10078403" y="308267"/>
            <a:ext cx="1397000" cy="1397000"/>
          </a:xfrm>
          <a:prstGeom prst="rect">
            <a:avLst/>
          </a:prstGeom>
        </p:spPr>
      </p:pic>
      <p:sp>
        <p:nvSpPr>
          <p:cNvPr id="26" name="矩形 25"/>
          <p:cNvSpPr/>
          <p:nvPr/>
        </p:nvSpPr>
        <p:spPr>
          <a:xfrm>
            <a:off x="7223126" y="3302184"/>
            <a:ext cx="172354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聊聊这门课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a:xfrm>
            <a:off x="482600" y="481566"/>
            <a:ext cx="10972800" cy="533400"/>
          </a:xfrm>
        </p:spPr>
        <p:txBody>
          <a:bodyPr/>
          <a:lstStyle/>
          <a:p>
            <a:r>
              <a:rPr lang="zh-CN" altLang="en-US" sz="2800" dirty="0" smtClean="0">
                <a:sym typeface="微软雅黑" panose="020B0503020204020204" pitchFamily="34" charset="-122"/>
              </a:rPr>
              <a:t>习题课大纲</a:t>
            </a:r>
            <a:endParaRPr lang="zh-CN" altLang="en-US" sz="2800" dirty="0">
              <a:sym typeface="微软雅黑" panose="020B0503020204020204" pitchFamily="34" charset="-122"/>
            </a:endParaRPr>
          </a:p>
        </p:txBody>
      </p:sp>
      <p:sp>
        <p:nvSpPr>
          <p:cNvPr id="5" name="TextBox 2"/>
          <p:cNvSpPr txBox="1"/>
          <p:nvPr/>
        </p:nvSpPr>
        <p:spPr>
          <a:xfrm>
            <a:off x="1267530" y="1932743"/>
            <a:ext cx="9989087" cy="1754326"/>
          </a:xfrm>
          <a:prstGeom prst="rect">
            <a:avLst/>
          </a:prstGeom>
          <a:noFill/>
        </p:spPr>
        <p:txBody>
          <a:bodyPr wrap="square" lIns="72000" rIns="72000">
            <a:spAutoFit/>
          </a:bodyPr>
          <a:lstStyle/>
          <a:p>
            <a:pPr>
              <a:lnSpc>
                <a:spcPct val="150000"/>
              </a:lnSpc>
              <a:defRPr/>
            </a:pPr>
            <a:r>
              <a:rPr lang="en-US" altLang="zh-CN" sz="2400" b="1"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PART 1  		</a:t>
            </a:r>
            <a:r>
              <a:rPr lang="zh-CN" altLang="en-US" sz="2400"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杨博涵   </a:t>
            </a:r>
            <a:r>
              <a:rPr lang="en-US" altLang="zh-CN" sz="2400"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一些易错点的小总结</a:t>
            </a:r>
            <a:endParaRPr lang="en-US" altLang="zh-CN" sz="2400"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en-US" altLang="zh-CN" sz="2400" b="1"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PART 2  		</a:t>
            </a:r>
            <a:r>
              <a:rPr lang="zh-CN" altLang="en-US" sz="2400"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王祥祺</a:t>
            </a:r>
            <a:r>
              <a:rPr lang="zh-CN" altLang="en-US" sz="2400"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书面作业和第一次实验讲解</a:t>
            </a:r>
            <a:endParaRPr lang="en-US" altLang="zh-CN" sz="2400"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en-US" altLang="zh-CN" sz="2400" b="1"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PART 3  		</a:t>
            </a:r>
            <a:r>
              <a:rPr lang="zh-CN" altLang="en-US" sz="2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徐海阳</a:t>
            </a:r>
            <a:r>
              <a:rPr lang="en-US" altLang="zh-CN" sz="2400"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kern="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第二、三次实验讲解</a:t>
            </a:r>
            <a:endParaRPr lang="zh-CN" altLang="en-US" sz="2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6"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7511" y="2059615"/>
            <a:ext cx="5013408" cy="2585652"/>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6002680" y="3374102"/>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7223127" y="1828782"/>
            <a:ext cx="172354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习题课大纲</a:t>
            </a:r>
          </a:p>
        </p:txBody>
      </p:sp>
      <p:sp>
        <p:nvSpPr>
          <p:cNvPr id="74" name="矩形 73"/>
          <p:cNvSpPr/>
          <p:nvPr/>
        </p:nvSpPr>
        <p:spPr>
          <a:xfrm>
            <a:off x="6000056" y="1900183"/>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7223126" y="4775586"/>
            <a:ext cx="233910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一些易错点总结</a:t>
            </a:r>
          </a:p>
        </p:txBody>
      </p:sp>
      <p:sp>
        <p:nvSpPr>
          <p:cNvPr id="76" name="矩形 75"/>
          <p:cNvSpPr/>
          <p:nvPr/>
        </p:nvSpPr>
        <p:spPr>
          <a:xfrm>
            <a:off x="6000056" y="4848021"/>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5463251" y="579960"/>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10078403" y="308267"/>
            <a:ext cx="1397000" cy="1397000"/>
          </a:xfrm>
          <a:prstGeom prst="rect">
            <a:avLst/>
          </a:prstGeom>
        </p:spPr>
      </p:pic>
      <p:sp>
        <p:nvSpPr>
          <p:cNvPr id="26" name="矩形 25"/>
          <p:cNvSpPr/>
          <p:nvPr/>
        </p:nvSpPr>
        <p:spPr>
          <a:xfrm>
            <a:off x="7223126" y="3302184"/>
            <a:ext cx="172354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聊聊这门课</a:t>
            </a:r>
          </a:p>
        </p:txBody>
      </p:sp>
    </p:spTree>
    <p:extLst>
      <p:ext uri="{BB962C8B-B14F-4D97-AF65-F5344CB8AC3E}">
        <p14:creationId xmlns:p14="http://schemas.microsoft.com/office/powerpoint/2010/main" val="71946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a:xfrm>
            <a:off x="472661" y="461688"/>
            <a:ext cx="10972800" cy="533400"/>
          </a:xfrm>
        </p:spPr>
        <p:txBody>
          <a:bodyPr/>
          <a:lstStyle/>
          <a:p>
            <a:r>
              <a:rPr lang="zh-CN" altLang="en-US" sz="2800" dirty="0">
                <a:sym typeface="微软雅黑" panose="020B0503020204020204" pitchFamily="34" charset="-122"/>
              </a:rPr>
              <a:t>为啥要上这门课</a:t>
            </a:r>
            <a:endParaRPr lang="zh-CN" altLang="en-US" sz="2800" dirty="0">
              <a:sym typeface="微软雅黑" panose="020B0503020204020204" pitchFamily="34" charset="-122"/>
            </a:endParaRPr>
          </a:p>
        </p:txBody>
      </p:sp>
      <p:sp>
        <p:nvSpPr>
          <p:cNvPr id="2" name="文本框 1"/>
          <p:cNvSpPr txBox="1"/>
          <p:nvPr/>
        </p:nvSpPr>
        <p:spPr>
          <a:xfrm>
            <a:off x="795130" y="2340930"/>
            <a:ext cx="5317435" cy="1938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smtClean="0"/>
              <a:t>不是很清楚为啥要上这门课</a:t>
            </a:r>
            <a:endParaRPr lang="en-US" altLang="zh-CN" sz="2000" dirty="0" smtClean="0"/>
          </a:p>
          <a:p>
            <a:pPr marL="285750" indent="-285750">
              <a:lnSpc>
                <a:spcPct val="150000"/>
              </a:lnSpc>
              <a:buFont typeface="Arial" panose="020B0604020202020204" pitchFamily="34" charset="0"/>
              <a:buChar char="•"/>
            </a:pPr>
            <a:r>
              <a:rPr lang="zh-CN" altLang="en-US" sz="2000" dirty="0" smtClean="0"/>
              <a:t>以前没有学过编程，现在感觉跟不上</a:t>
            </a:r>
            <a:endParaRPr lang="en-US" altLang="zh-CN" sz="2000" dirty="0" smtClean="0"/>
          </a:p>
          <a:p>
            <a:pPr marL="285750" indent="-285750">
              <a:lnSpc>
                <a:spcPct val="150000"/>
              </a:lnSpc>
              <a:buFont typeface="Arial" panose="020B0604020202020204" pitchFamily="34" charset="0"/>
              <a:buChar char="•"/>
            </a:pPr>
            <a:r>
              <a:rPr lang="zh-CN" altLang="en-US" sz="2000" dirty="0" smtClean="0"/>
              <a:t>看不懂代码，编不出程序</a:t>
            </a:r>
            <a:endParaRPr lang="en-US" altLang="zh-CN" sz="2000" dirty="0" smtClean="0"/>
          </a:p>
          <a:p>
            <a:pPr marL="285750" indent="-285750">
              <a:lnSpc>
                <a:spcPct val="150000"/>
              </a:lnSpc>
              <a:buFont typeface="Arial" panose="020B0604020202020204" pitchFamily="34" charset="0"/>
              <a:buChar char="•"/>
            </a:pPr>
            <a:r>
              <a:rPr lang="zh-CN" altLang="en-US" sz="2000" dirty="0" smtClean="0"/>
              <a:t>。。。。。。</a:t>
            </a:r>
            <a:endParaRPr lang="zh-CN" altLang="en-US" sz="2000" dirty="0"/>
          </a:p>
        </p:txBody>
      </p:sp>
      <p:sp>
        <p:nvSpPr>
          <p:cNvPr id="3" name="文本框 2"/>
          <p:cNvSpPr txBox="1"/>
          <p:nvPr/>
        </p:nvSpPr>
        <p:spPr>
          <a:xfrm>
            <a:off x="795130" y="1739348"/>
            <a:ext cx="3130827" cy="400110"/>
          </a:xfrm>
          <a:prstGeom prst="rect">
            <a:avLst/>
          </a:prstGeom>
          <a:noFill/>
        </p:spPr>
        <p:txBody>
          <a:bodyPr wrap="square" rtlCol="0">
            <a:spAutoFit/>
          </a:bodyPr>
          <a:lstStyle/>
          <a:p>
            <a:r>
              <a:rPr lang="zh-CN" altLang="en-US" sz="2000" dirty="0" smtClean="0"/>
              <a:t>很多同学有以下的困惑：</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a:xfrm>
            <a:off x="472661" y="461688"/>
            <a:ext cx="10972800" cy="533400"/>
          </a:xfrm>
        </p:spPr>
        <p:txBody>
          <a:bodyPr/>
          <a:lstStyle/>
          <a:p>
            <a:r>
              <a:rPr lang="zh-CN" altLang="en-US" sz="2800" dirty="0">
                <a:sym typeface="微软雅黑" panose="020B0503020204020204" pitchFamily="34" charset="-122"/>
              </a:rPr>
              <a:t>为啥</a:t>
            </a:r>
            <a:r>
              <a:rPr lang="zh-CN" altLang="en-US" sz="2800" dirty="0" smtClean="0">
                <a:sym typeface="微软雅黑" panose="020B0503020204020204" pitchFamily="34" charset="-122"/>
              </a:rPr>
              <a:t>要学</a:t>
            </a:r>
            <a:r>
              <a:rPr lang="en-US" altLang="zh-CN" sz="2800" dirty="0" smtClean="0">
                <a:sym typeface="微软雅黑" panose="020B0503020204020204" pitchFamily="34" charset="-122"/>
              </a:rPr>
              <a:t>C</a:t>
            </a:r>
            <a:r>
              <a:rPr lang="zh-CN" altLang="en-US" sz="2800" dirty="0" smtClean="0">
                <a:sym typeface="微软雅黑" panose="020B0503020204020204" pitchFamily="34" charset="-122"/>
              </a:rPr>
              <a:t>语言</a:t>
            </a:r>
            <a:endParaRPr lang="zh-CN" altLang="en-US" sz="2800" dirty="0">
              <a:sym typeface="微软雅黑" panose="020B0503020204020204" pitchFamily="34" charset="-122"/>
            </a:endParaRPr>
          </a:p>
        </p:txBody>
      </p:sp>
      <p:grpSp>
        <p:nvGrpSpPr>
          <p:cNvPr id="6" name="组合 5">
            <a:extLst>
              <a:ext uri="{FF2B5EF4-FFF2-40B4-BE49-F238E27FC236}">
                <a16:creationId xmlns:a16="http://schemas.microsoft.com/office/drawing/2014/main" id="{2AB5D8A9-0571-4E81-9D63-4321E96A423A}"/>
              </a:ext>
            </a:extLst>
          </p:cNvPr>
          <p:cNvGrpSpPr/>
          <p:nvPr/>
        </p:nvGrpSpPr>
        <p:grpSpPr>
          <a:xfrm>
            <a:off x="1127253" y="1750719"/>
            <a:ext cx="3076999" cy="4163064"/>
            <a:chOff x="468313" y="1446213"/>
            <a:chExt cx="4225925" cy="4192587"/>
          </a:xfrm>
        </p:grpSpPr>
        <p:sp>
          <p:nvSpPr>
            <p:cNvPr id="7" name="AutoShape 3">
              <a:extLst>
                <a:ext uri="{FF2B5EF4-FFF2-40B4-BE49-F238E27FC236}">
                  <a16:creationId xmlns:a16="http://schemas.microsoft.com/office/drawing/2014/main" id="{EC0AF07F-75F9-4579-A253-138DD16EFB3F}"/>
                </a:ext>
              </a:extLst>
            </p:cNvPr>
            <p:cNvSpPr>
              <a:spLocks noChangeArrowheads="1"/>
            </p:cNvSpPr>
            <p:nvPr/>
          </p:nvSpPr>
          <p:spPr bwMode="auto">
            <a:xfrm>
              <a:off x="468313" y="1849438"/>
              <a:ext cx="4225925" cy="403225"/>
            </a:xfrm>
            <a:prstGeom prst="roundRect">
              <a:avLst>
                <a:gd name="adj" fmla="val 16667"/>
              </a:avLst>
            </a:prstGeom>
            <a:solidFill>
              <a:srgbClr val="C3D69B"/>
            </a:solidFill>
            <a:ln w="38100">
              <a:solidFill>
                <a:schemeClr val="tx1"/>
              </a:solidFill>
              <a:round/>
              <a:headEnd/>
              <a:tailEnd/>
            </a:ln>
          </p:spPr>
          <p:txBody>
            <a:bodyPr wrap="none" lIns="68572" tIns="34286" rIns="68572" bIns="34286"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Algorithm and Data Structure</a:t>
              </a:r>
              <a:endParaRPr kumimoji="0" lang="zh-CN" altLang="en-US" sz="1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8" name="AutoShape 4">
              <a:extLst>
                <a:ext uri="{FF2B5EF4-FFF2-40B4-BE49-F238E27FC236}">
                  <a16:creationId xmlns:a16="http://schemas.microsoft.com/office/drawing/2014/main" id="{C6AAF459-782A-4298-83DD-758CC85F5C1C}"/>
                </a:ext>
              </a:extLst>
            </p:cNvPr>
            <p:cNvSpPr>
              <a:spLocks noChangeArrowheads="1"/>
            </p:cNvSpPr>
            <p:nvPr/>
          </p:nvSpPr>
          <p:spPr bwMode="auto">
            <a:xfrm>
              <a:off x="468313" y="3933825"/>
              <a:ext cx="4225925" cy="392113"/>
            </a:xfrm>
            <a:prstGeom prst="roundRect">
              <a:avLst>
                <a:gd name="adj" fmla="val 16667"/>
              </a:avLst>
            </a:prstGeom>
            <a:solidFill>
              <a:srgbClr val="99CCFF"/>
            </a:solidFill>
            <a:ln w="38100">
              <a:solidFill>
                <a:schemeClr val="tx1"/>
              </a:solidFill>
              <a:round/>
              <a:headEnd/>
              <a:tailEnd/>
            </a:ln>
          </p:spPr>
          <p:txBody>
            <a:bodyPr wrap="none" lIns="68572" tIns="34286" rIns="68572" bIns="34286"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Gates/Register-Transfer Level (RTL)</a:t>
              </a:r>
            </a:p>
          </p:txBody>
        </p:sp>
        <p:sp>
          <p:nvSpPr>
            <p:cNvPr id="9" name="AutoShape 5">
              <a:extLst>
                <a:ext uri="{FF2B5EF4-FFF2-40B4-BE49-F238E27FC236}">
                  <a16:creationId xmlns:a16="http://schemas.microsoft.com/office/drawing/2014/main" id="{CC67A728-A804-4891-83B5-DC653A95DB9E}"/>
                </a:ext>
              </a:extLst>
            </p:cNvPr>
            <p:cNvSpPr>
              <a:spLocks noChangeArrowheads="1"/>
            </p:cNvSpPr>
            <p:nvPr/>
          </p:nvSpPr>
          <p:spPr bwMode="auto">
            <a:xfrm>
              <a:off x="468313" y="1446213"/>
              <a:ext cx="4217987" cy="403225"/>
            </a:xfrm>
            <a:prstGeom prst="roundRect">
              <a:avLst>
                <a:gd name="adj" fmla="val 16667"/>
              </a:avLst>
            </a:prstGeom>
            <a:solidFill>
              <a:srgbClr val="FFFFFF"/>
            </a:solidFill>
            <a:ln w="38100">
              <a:solidFill>
                <a:schemeClr val="tx1"/>
              </a:solidFill>
              <a:round/>
              <a:headEnd/>
              <a:tailEnd/>
            </a:ln>
          </p:spPr>
          <p:txBody>
            <a:bodyPr wrap="none" lIns="68572" tIns="34286" rIns="68572" bIns="34286"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400" b="1" i="0" u="none" strike="noStrike" kern="1200" cap="none" spc="0" normalizeH="0" baseline="0" noProof="0">
                  <a:ln>
                    <a:noFill/>
                  </a:ln>
                  <a:solidFill>
                    <a:srgbClr val="4F81BD"/>
                  </a:solidFill>
                  <a:effectLst/>
                  <a:uLnTx/>
                  <a:uFillTx/>
                  <a:latin typeface="Calibri" panose="020F0502020204030204" pitchFamily="34" charset="0"/>
                  <a:ea typeface="宋体" panose="02010600030101010101" pitchFamily="2" charset="-122"/>
                  <a:cs typeface="+mn-cs"/>
                </a:rPr>
                <a:t>Application</a:t>
              </a:r>
            </a:p>
          </p:txBody>
        </p:sp>
        <p:sp>
          <p:nvSpPr>
            <p:cNvPr id="10" name="AutoShape 6">
              <a:extLst>
                <a:ext uri="{FF2B5EF4-FFF2-40B4-BE49-F238E27FC236}">
                  <a16:creationId xmlns:a16="http://schemas.microsoft.com/office/drawing/2014/main" id="{94D99219-26A5-44EC-96E5-6A244B45398B}"/>
                </a:ext>
              </a:extLst>
            </p:cNvPr>
            <p:cNvSpPr>
              <a:spLocks noChangeArrowheads="1"/>
            </p:cNvSpPr>
            <p:nvPr/>
          </p:nvSpPr>
          <p:spPr bwMode="auto">
            <a:xfrm>
              <a:off x="468313" y="3059113"/>
              <a:ext cx="4225925" cy="471487"/>
            </a:xfrm>
            <a:prstGeom prst="roundRect">
              <a:avLst>
                <a:gd name="adj" fmla="val 16667"/>
              </a:avLst>
            </a:prstGeom>
            <a:solidFill>
              <a:srgbClr val="FF0000"/>
            </a:solidFill>
            <a:ln w="38100">
              <a:solidFill>
                <a:schemeClr val="tx1"/>
              </a:solidFill>
              <a:round/>
              <a:headEnd/>
              <a:tailEnd/>
            </a:ln>
          </p:spPr>
          <p:txBody>
            <a:bodyPr wrap="none" lIns="68572" tIns="34286" rIns="68572" bIns="34286"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400" b="1" i="0" u="none" strike="noStrike" kern="1200" cap="none" spc="0" normalizeH="0" baseline="0" noProof="0" dirty="0">
                  <a:ln>
                    <a:noFill/>
                  </a:ln>
                  <a:solidFill>
                    <a:prstClr val="white"/>
                  </a:solidFill>
                  <a:effectLst/>
                  <a:uLnTx/>
                  <a:uFillTx/>
                  <a:latin typeface="Calibri" panose="020F0502020204030204" pitchFamily="34" charset="0"/>
                  <a:ea typeface="宋体" panose="02010600030101010101" pitchFamily="2" charset="-122"/>
                  <a:cs typeface="+mn-cs"/>
                </a:rPr>
                <a:t>Instruction Set Architecture (ISA)</a:t>
              </a:r>
            </a:p>
          </p:txBody>
        </p:sp>
        <p:sp>
          <p:nvSpPr>
            <p:cNvPr id="11" name="AutoShape 7">
              <a:extLst>
                <a:ext uri="{FF2B5EF4-FFF2-40B4-BE49-F238E27FC236}">
                  <a16:creationId xmlns:a16="http://schemas.microsoft.com/office/drawing/2014/main" id="{085557B4-E13E-431E-9D3F-A6CFA1692023}"/>
                </a:ext>
              </a:extLst>
            </p:cNvPr>
            <p:cNvSpPr>
              <a:spLocks noChangeArrowheads="1"/>
            </p:cNvSpPr>
            <p:nvPr/>
          </p:nvSpPr>
          <p:spPr bwMode="auto">
            <a:xfrm>
              <a:off x="468313" y="2655888"/>
              <a:ext cx="4214812" cy="403225"/>
            </a:xfrm>
            <a:prstGeom prst="roundRect">
              <a:avLst>
                <a:gd name="adj" fmla="val 16667"/>
              </a:avLst>
            </a:prstGeom>
            <a:solidFill>
              <a:schemeClr val="accent2">
                <a:lumMod val="40000"/>
                <a:lumOff val="60000"/>
              </a:schemeClr>
            </a:solidFill>
            <a:ln w="38100">
              <a:solidFill>
                <a:schemeClr val="tx1"/>
              </a:solidFill>
              <a:round/>
              <a:headEnd/>
              <a:tailEnd/>
            </a:ln>
          </p:spPr>
          <p:txBody>
            <a:bodyPr wrap="none" lIns="68572" tIns="34286" rIns="68572" bIns="34286"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Operating System/Virtual Machines</a:t>
              </a:r>
            </a:p>
          </p:txBody>
        </p:sp>
        <p:sp>
          <p:nvSpPr>
            <p:cNvPr id="12" name="AutoShape 8">
              <a:extLst>
                <a:ext uri="{FF2B5EF4-FFF2-40B4-BE49-F238E27FC236}">
                  <a16:creationId xmlns:a16="http://schemas.microsoft.com/office/drawing/2014/main" id="{DE17D931-6644-48E5-BF96-20874C79685C}"/>
                </a:ext>
              </a:extLst>
            </p:cNvPr>
            <p:cNvSpPr>
              <a:spLocks noChangeArrowheads="1"/>
            </p:cNvSpPr>
            <p:nvPr/>
          </p:nvSpPr>
          <p:spPr bwMode="auto">
            <a:xfrm>
              <a:off x="468313" y="3530600"/>
              <a:ext cx="4225925" cy="403225"/>
            </a:xfrm>
            <a:prstGeom prst="roundRect">
              <a:avLst>
                <a:gd name="adj" fmla="val 16667"/>
              </a:avLst>
            </a:prstGeom>
            <a:solidFill>
              <a:srgbClr val="99CCFF"/>
            </a:solidFill>
            <a:ln w="38100">
              <a:solidFill>
                <a:schemeClr val="tx1"/>
              </a:solidFill>
              <a:round/>
              <a:headEnd/>
              <a:tailEnd/>
            </a:ln>
          </p:spPr>
          <p:txBody>
            <a:bodyPr wrap="none" lIns="68572" tIns="34286" rIns="68572" bIns="34286"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Microarchitecture</a:t>
              </a:r>
            </a:p>
          </p:txBody>
        </p:sp>
        <p:sp>
          <p:nvSpPr>
            <p:cNvPr id="13" name="AutoShape 9">
              <a:extLst>
                <a:ext uri="{FF2B5EF4-FFF2-40B4-BE49-F238E27FC236}">
                  <a16:creationId xmlns:a16="http://schemas.microsoft.com/office/drawing/2014/main" id="{EEFD80AE-21F7-4994-8375-0171907964B6}"/>
                </a:ext>
              </a:extLst>
            </p:cNvPr>
            <p:cNvSpPr>
              <a:spLocks noChangeArrowheads="1"/>
            </p:cNvSpPr>
            <p:nvPr/>
          </p:nvSpPr>
          <p:spPr bwMode="auto">
            <a:xfrm>
              <a:off x="468313" y="4740275"/>
              <a:ext cx="4225925" cy="458788"/>
            </a:xfrm>
            <a:prstGeom prst="roundRect">
              <a:avLst>
                <a:gd name="adj" fmla="val 16667"/>
              </a:avLst>
            </a:prstGeom>
            <a:solidFill>
              <a:srgbClr val="99CCFF"/>
            </a:solidFill>
            <a:ln w="38100">
              <a:solidFill>
                <a:schemeClr val="tx1"/>
              </a:solidFill>
              <a:round/>
              <a:headEnd/>
              <a:tailEnd/>
            </a:ln>
          </p:spPr>
          <p:txBody>
            <a:bodyPr wrap="none" lIns="68572" tIns="34286" rIns="68572" bIns="34286"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Electronic Devices</a:t>
              </a:r>
            </a:p>
          </p:txBody>
        </p:sp>
        <p:sp>
          <p:nvSpPr>
            <p:cNvPr id="14" name="AutoShape 10">
              <a:extLst>
                <a:ext uri="{FF2B5EF4-FFF2-40B4-BE49-F238E27FC236}">
                  <a16:creationId xmlns:a16="http://schemas.microsoft.com/office/drawing/2014/main" id="{9C9995FD-1802-426A-AEE3-580826146E1B}"/>
                </a:ext>
              </a:extLst>
            </p:cNvPr>
            <p:cNvSpPr>
              <a:spLocks noChangeArrowheads="1"/>
            </p:cNvSpPr>
            <p:nvPr/>
          </p:nvSpPr>
          <p:spPr bwMode="auto">
            <a:xfrm>
              <a:off x="468313" y="2252663"/>
              <a:ext cx="4225925" cy="403225"/>
            </a:xfrm>
            <a:prstGeom prst="roundRect">
              <a:avLst>
                <a:gd name="adj" fmla="val 16667"/>
              </a:avLst>
            </a:prstGeom>
            <a:solidFill>
              <a:schemeClr val="accent2">
                <a:lumMod val="40000"/>
                <a:lumOff val="60000"/>
              </a:schemeClr>
            </a:solidFill>
            <a:ln w="38100">
              <a:solidFill>
                <a:schemeClr val="tx1"/>
              </a:solidFill>
              <a:round/>
              <a:headEnd/>
              <a:tailEnd/>
            </a:ln>
          </p:spPr>
          <p:txBody>
            <a:bodyPr wrap="none" lIns="68572" tIns="34286" rIns="68572" bIns="34286"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Programming Language/Compiler</a:t>
              </a:r>
            </a:p>
          </p:txBody>
        </p:sp>
        <p:sp>
          <p:nvSpPr>
            <p:cNvPr id="15" name="AutoShape 11">
              <a:extLst>
                <a:ext uri="{FF2B5EF4-FFF2-40B4-BE49-F238E27FC236}">
                  <a16:creationId xmlns:a16="http://schemas.microsoft.com/office/drawing/2014/main" id="{6D8DCF4B-5E0E-41DB-BB17-E3156CD25CEF}"/>
                </a:ext>
              </a:extLst>
            </p:cNvPr>
            <p:cNvSpPr>
              <a:spLocks noChangeArrowheads="1"/>
            </p:cNvSpPr>
            <p:nvPr/>
          </p:nvSpPr>
          <p:spPr bwMode="auto">
            <a:xfrm>
              <a:off x="468313" y="4337050"/>
              <a:ext cx="4225925" cy="392113"/>
            </a:xfrm>
            <a:prstGeom prst="roundRect">
              <a:avLst>
                <a:gd name="adj" fmla="val 16667"/>
              </a:avLst>
            </a:prstGeom>
            <a:solidFill>
              <a:srgbClr val="99CCFF"/>
            </a:solidFill>
            <a:ln w="38100">
              <a:solidFill>
                <a:schemeClr val="tx1"/>
              </a:solidFill>
              <a:round/>
              <a:headEnd/>
              <a:tailEnd/>
            </a:ln>
          </p:spPr>
          <p:txBody>
            <a:bodyPr wrap="none" lIns="68572" tIns="34286" rIns="68572" bIns="34286"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Analog/Digital Circuits</a:t>
              </a:r>
            </a:p>
          </p:txBody>
        </p:sp>
        <p:sp>
          <p:nvSpPr>
            <p:cNvPr id="16" name="AutoShape 12">
              <a:extLst>
                <a:ext uri="{FF2B5EF4-FFF2-40B4-BE49-F238E27FC236}">
                  <a16:creationId xmlns:a16="http://schemas.microsoft.com/office/drawing/2014/main" id="{1D57E4A7-9DC3-4D76-880F-9A618929AF62}"/>
                </a:ext>
              </a:extLst>
            </p:cNvPr>
            <p:cNvSpPr>
              <a:spLocks noChangeArrowheads="1"/>
            </p:cNvSpPr>
            <p:nvPr/>
          </p:nvSpPr>
          <p:spPr bwMode="auto">
            <a:xfrm>
              <a:off x="468313" y="5180013"/>
              <a:ext cx="4225925" cy="458787"/>
            </a:xfrm>
            <a:prstGeom prst="roundRect">
              <a:avLst>
                <a:gd name="adj" fmla="val 16667"/>
              </a:avLst>
            </a:prstGeom>
            <a:solidFill>
              <a:schemeClr val="bg1"/>
            </a:solidFill>
            <a:ln w="38100">
              <a:solidFill>
                <a:schemeClr val="tx1"/>
              </a:solidFill>
              <a:round/>
              <a:headEnd/>
              <a:tailEnd/>
            </a:ln>
          </p:spPr>
          <p:txBody>
            <a:bodyPr wrap="none" lIns="68572" tIns="34286" rIns="68572" bIns="34286" anchor="ctr"/>
            <a:lstStyle>
              <a:lvl1pPr defTabSz="820738">
                <a:spcBef>
                  <a:spcPct val="20000"/>
                </a:spcBef>
                <a:buFont typeface="Wingdings" panose="05000000000000000000" pitchFamily="2" charset="2"/>
                <a:buChar char="n"/>
                <a:defRPr sz="2400" b="1">
                  <a:solidFill>
                    <a:schemeClr val="tx1"/>
                  </a:solidFill>
                  <a:latin typeface="Arial" panose="020B0604020202020204" pitchFamily="34" charset="0"/>
                  <a:ea typeface="黑体" panose="02010609060101010101" pitchFamily="49" charset="-122"/>
                </a:defRPr>
              </a:lvl1pPr>
              <a:lvl2pPr marL="742950" indent="-285750" defTabSz="820738">
                <a:spcBef>
                  <a:spcPct val="20000"/>
                </a:spcBef>
                <a:buFont typeface="Wingdings" panose="05000000000000000000" pitchFamily="2" charset="2"/>
                <a:buChar char="l"/>
                <a:defRPr sz="2000" b="1">
                  <a:solidFill>
                    <a:schemeClr val="tx1"/>
                  </a:solidFill>
                  <a:latin typeface="Arial" panose="020B0604020202020204" pitchFamily="34" charset="0"/>
                  <a:ea typeface="楷体_GB2312" pitchFamily="49" charset="-122"/>
                </a:defRPr>
              </a:lvl2pPr>
              <a:lvl3pPr marL="1143000" indent="-228600" defTabSz="820738">
                <a:spcBef>
                  <a:spcPct val="20000"/>
                </a:spcBef>
                <a:buFont typeface="Gungsuh" panose="02030600000101010101" pitchFamily="18" charset="-127"/>
                <a:buChar char="-"/>
                <a:defRPr sz="2400" b="1">
                  <a:solidFill>
                    <a:schemeClr val="tx1"/>
                  </a:solidFill>
                  <a:latin typeface="Arial" panose="020B0604020202020204" pitchFamily="34" charset="0"/>
                  <a:ea typeface="宋体" panose="02010600030101010101" pitchFamily="2" charset="-122"/>
                </a:defRPr>
              </a:lvl3pPr>
              <a:lvl4pPr marL="1600200" indent="-228600" defTabSz="820738">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820738">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20738"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820738"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zh-CN" sz="1400" b="1" i="0" u="none" strike="noStrike" kern="1200" cap="none" spc="0" normalizeH="0" baseline="0" noProof="0">
                  <a:ln>
                    <a:noFill/>
                  </a:ln>
                  <a:solidFill>
                    <a:srgbClr val="4F81BD"/>
                  </a:solidFill>
                  <a:effectLst/>
                  <a:uLnTx/>
                  <a:uFillTx/>
                  <a:latin typeface="Calibri" panose="020F0502020204030204" pitchFamily="34" charset="0"/>
                  <a:ea typeface="宋体" panose="02010600030101010101" pitchFamily="2" charset="-122"/>
                  <a:cs typeface="+mn-cs"/>
                </a:rPr>
                <a:t>Physics</a:t>
              </a:r>
            </a:p>
          </p:txBody>
        </p:sp>
      </p:grpSp>
      <p:cxnSp>
        <p:nvCxnSpPr>
          <p:cNvPr id="17" name="直接箭头连接符 16"/>
          <p:cNvCxnSpPr/>
          <p:nvPr/>
        </p:nvCxnSpPr>
        <p:spPr>
          <a:xfrm>
            <a:off x="4532243" y="2246243"/>
            <a:ext cx="19879" cy="3667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979505" y="3384852"/>
            <a:ext cx="6649278" cy="14773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dirty="0" smtClean="0"/>
              <a:t>C</a:t>
            </a:r>
            <a:r>
              <a:rPr lang="zh-CN" altLang="en-US" sz="2000" dirty="0" smtClean="0"/>
              <a:t>语言作为最接近底层的高级语言，可以灵活的运用底层的特性，自己掌控大量分配（</a:t>
            </a:r>
            <a:r>
              <a:rPr lang="en-US" altLang="zh-CN" sz="2000" dirty="0" smtClean="0"/>
              <a:t>Python</a:t>
            </a:r>
            <a:r>
              <a:rPr lang="zh-CN" altLang="en-US" sz="2000" dirty="0" smtClean="0"/>
              <a:t>可能直接隐藏）</a:t>
            </a:r>
            <a:endParaRPr lang="en-US" altLang="zh-CN" sz="2000" dirty="0" smtClean="0"/>
          </a:p>
          <a:p>
            <a:pPr marL="285750" indent="-285750">
              <a:lnSpc>
                <a:spcPct val="150000"/>
              </a:lnSpc>
              <a:buFont typeface="Arial" panose="020B0604020202020204" pitchFamily="34" charset="0"/>
              <a:buChar char="•"/>
            </a:pPr>
            <a:r>
              <a:rPr lang="zh-CN" altLang="en-US" sz="2000" dirty="0" smtClean="0"/>
              <a:t>同时作为高级语言也有易读易写性</a:t>
            </a:r>
            <a:endParaRPr lang="zh-CN" altLang="en-US" sz="2000" dirty="0"/>
          </a:p>
        </p:txBody>
      </p:sp>
      <p:sp>
        <p:nvSpPr>
          <p:cNvPr id="20" name="文本框 19"/>
          <p:cNvSpPr txBox="1"/>
          <p:nvPr/>
        </p:nvSpPr>
        <p:spPr>
          <a:xfrm>
            <a:off x="5237922" y="2351573"/>
            <a:ext cx="6465956" cy="400110"/>
          </a:xfrm>
          <a:prstGeom prst="rect">
            <a:avLst/>
          </a:prstGeom>
          <a:noFill/>
        </p:spPr>
        <p:txBody>
          <a:bodyPr wrap="square" rtlCol="0">
            <a:spAutoFit/>
          </a:bodyPr>
          <a:lstStyle/>
          <a:p>
            <a:r>
              <a:rPr lang="zh-CN" altLang="en-US" sz="2000" b="1" dirty="0" smtClean="0"/>
              <a:t>编程语言本身只是问题的解决工具，大家要灵活学习！</a:t>
            </a:r>
            <a:endParaRPr lang="zh-CN" altLang="en-US" sz="2000" b="1" dirty="0"/>
          </a:p>
        </p:txBody>
      </p:sp>
    </p:spTree>
    <p:extLst>
      <p:ext uri="{BB962C8B-B14F-4D97-AF65-F5344CB8AC3E}">
        <p14:creationId xmlns:p14="http://schemas.microsoft.com/office/powerpoint/2010/main" val="40262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a:xfrm>
            <a:off x="522356" y="501446"/>
            <a:ext cx="10972800" cy="533400"/>
          </a:xfrm>
        </p:spPr>
        <p:txBody>
          <a:bodyPr/>
          <a:lstStyle/>
          <a:p>
            <a:r>
              <a:rPr lang="zh-CN" altLang="en-US" sz="2800" dirty="0" smtClean="0">
                <a:sym typeface="微软雅黑" panose="020B0503020204020204" pitchFamily="34" charset="-122"/>
              </a:rPr>
              <a:t>跟不上</a:t>
            </a:r>
            <a:r>
              <a:rPr lang="zh-CN" altLang="en-US" sz="2800" dirty="0">
                <a:sym typeface="微软雅黑" panose="020B0503020204020204" pitchFamily="34" charset="-122"/>
              </a:rPr>
              <a:t>怎么办</a:t>
            </a:r>
            <a:endParaRPr lang="zh-CN" altLang="en-US" sz="2800" dirty="0">
              <a:sym typeface="微软雅黑" panose="020B0503020204020204" pitchFamily="34" charset="-122"/>
            </a:endParaRPr>
          </a:p>
        </p:txBody>
      </p:sp>
      <p:sp>
        <p:nvSpPr>
          <p:cNvPr id="2" name="文本框 1"/>
          <p:cNvSpPr txBox="1"/>
          <p:nvPr/>
        </p:nvSpPr>
        <p:spPr>
          <a:xfrm>
            <a:off x="924339" y="1769165"/>
            <a:ext cx="9968948"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smtClean="0"/>
              <a:t>不要因内卷过度焦虑，遵循学习的客观规律</a:t>
            </a:r>
            <a:endParaRPr lang="en-US" altLang="zh-CN" sz="2000" dirty="0" smtClean="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sz="2000" dirty="0" smtClean="0"/>
              <a:t>本门课不需要任何先置知识，关键是掌握编程的思想</a:t>
            </a:r>
            <a:endParaRPr lang="en-US" altLang="zh-CN" sz="2000" dirty="0" smtClean="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sz="2000" dirty="0" smtClean="0"/>
              <a:t>多看代码，理解每一步的目的，同时也要有模块化的整体视角</a:t>
            </a:r>
            <a:endParaRPr lang="zh-CN" altLang="en-US" sz="2000" dirty="0"/>
          </a:p>
        </p:txBody>
      </p:sp>
    </p:spTree>
    <p:extLst>
      <p:ext uri="{BB962C8B-B14F-4D97-AF65-F5344CB8AC3E}">
        <p14:creationId xmlns:p14="http://schemas.microsoft.com/office/powerpoint/2010/main" val="208564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a:xfrm>
            <a:off x="522356" y="501446"/>
            <a:ext cx="10972800" cy="533400"/>
          </a:xfrm>
        </p:spPr>
        <p:txBody>
          <a:bodyPr/>
          <a:lstStyle/>
          <a:p>
            <a:r>
              <a:rPr lang="zh-CN" altLang="en-US" sz="2800" dirty="0">
                <a:sym typeface="微软雅黑" panose="020B0503020204020204" pitchFamily="34" charset="-122"/>
              </a:rPr>
              <a:t>不要急，慢慢来</a:t>
            </a:r>
            <a:endParaRPr lang="zh-CN" altLang="en-US" sz="2800" dirty="0">
              <a:sym typeface="微软雅黑" panose="020B0503020204020204" pitchFamily="34" charset="-122"/>
            </a:endParaRPr>
          </a:p>
        </p:txBody>
      </p:sp>
      <p:sp>
        <p:nvSpPr>
          <p:cNvPr id="2" name="文本框 1"/>
          <p:cNvSpPr txBox="1"/>
          <p:nvPr/>
        </p:nvSpPr>
        <p:spPr>
          <a:xfrm>
            <a:off x="924339" y="1769165"/>
            <a:ext cx="9968948"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smtClean="0"/>
              <a:t>学期刚过半，仍有大把时间去巩固知识体系</a:t>
            </a:r>
            <a:endParaRPr lang="en-US" altLang="zh-CN" sz="2000" dirty="0" smtClean="0"/>
          </a:p>
          <a:p>
            <a:pPr marL="285750" indent="-285750">
              <a:buFont typeface="Arial" panose="020B0604020202020204" pitchFamily="34" charset="0"/>
              <a:buChar char="•"/>
            </a:pPr>
            <a:endParaRPr lang="en-US" altLang="zh-CN" sz="2000" dirty="0" smtClean="0"/>
          </a:p>
          <a:p>
            <a:pPr marL="285750" indent="-285750">
              <a:buFont typeface="Arial" panose="020B0604020202020204" pitchFamily="34" charset="0"/>
              <a:buChar char="•"/>
            </a:pPr>
            <a:r>
              <a:rPr lang="zh-CN" altLang="en-US" sz="2000" dirty="0" smtClean="0"/>
              <a:t>重难点</a:t>
            </a:r>
            <a:r>
              <a:rPr lang="en-US" altLang="zh-CN" sz="2000" dirty="0"/>
              <a:t>——</a:t>
            </a:r>
            <a:r>
              <a:rPr lang="zh-CN" altLang="en-US" sz="2000" dirty="0" smtClean="0"/>
              <a:t>指针还没有出现，这是考试重点</a:t>
            </a:r>
            <a:endParaRPr lang="en-US" altLang="zh-CN" sz="2000" dirty="0" smtClean="0"/>
          </a:p>
          <a:p>
            <a:pPr marL="285750" indent="-285750">
              <a:buFont typeface="Arial" panose="020B0604020202020204" pitchFamily="34" charset="0"/>
              <a:buChar char="•"/>
            </a:pPr>
            <a:endParaRPr lang="en-US" altLang="zh-CN" sz="2000" dirty="0" smtClean="0"/>
          </a:p>
          <a:p>
            <a:pPr marL="285750" indent="-285750">
              <a:buFont typeface="Arial" panose="020B0604020202020204" pitchFamily="34" charset="0"/>
              <a:buChar char="•"/>
            </a:pPr>
            <a:r>
              <a:rPr lang="zh-CN" altLang="en-US" sz="2000" dirty="0" smtClean="0"/>
              <a:t>多问多看多想</a:t>
            </a:r>
            <a:endParaRPr lang="zh-CN" altLang="en-US" sz="2000" dirty="0"/>
          </a:p>
        </p:txBody>
      </p:sp>
      <p:sp>
        <p:nvSpPr>
          <p:cNvPr id="3" name="文本框 2"/>
          <p:cNvSpPr txBox="1"/>
          <p:nvPr/>
        </p:nvSpPr>
        <p:spPr>
          <a:xfrm>
            <a:off x="924339" y="4622334"/>
            <a:ext cx="10371032" cy="461665"/>
          </a:xfrm>
          <a:prstGeom prst="rect">
            <a:avLst/>
          </a:prstGeom>
          <a:noFill/>
        </p:spPr>
        <p:txBody>
          <a:bodyPr wrap="square" rtlCol="0">
            <a:spAutoFit/>
          </a:bodyPr>
          <a:lstStyle/>
          <a:p>
            <a:r>
              <a:rPr lang="zh-CN" altLang="en-US" sz="2400" b="1" dirty="0" smtClean="0"/>
              <a:t>祝愿大家在本课程结束后都能有所收获并获得一个让自己满意的成绩！</a:t>
            </a:r>
            <a:endParaRPr lang="zh-CN" altLang="en-US" sz="24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6"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7511" y="2059615"/>
            <a:ext cx="5013408" cy="2585652"/>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5994306" y="4848017"/>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7223127" y="1828782"/>
            <a:ext cx="172354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习题课大纲</a:t>
            </a:r>
          </a:p>
        </p:txBody>
      </p:sp>
      <p:sp>
        <p:nvSpPr>
          <p:cNvPr id="74" name="矩形 73"/>
          <p:cNvSpPr/>
          <p:nvPr/>
        </p:nvSpPr>
        <p:spPr>
          <a:xfrm>
            <a:off x="6000056" y="337461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7223126" y="4775586"/>
            <a:ext cx="233910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一些易错点总结</a:t>
            </a:r>
          </a:p>
        </p:txBody>
      </p:sp>
      <p:sp>
        <p:nvSpPr>
          <p:cNvPr id="76" name="矩形 75"/>
          <p:cNvSpPr/>
          <p:nvPr/>
        </p:nvSpPr>
        <p:spPr>
          <a:xfrm>
            <a:off x="5994306" y="1901213"/>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5463251" y="579960"/>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10078403" y="308267"/>
            <a:ext cx="1397000" cy="1397000"/>
          </a:xfrm>
          <a:prstGeom prst="rect">
            <a:avLst/>
          </a:prstGeom>
        </p:spPr>
      </p:pic>
      <p:sp>
        <p:nvSpPr>
          <p:cNvPr id="26" name="矩形 25"/>
          <p:cNvSpPr/>
          <p:nvPr/>
        </p:nvSpPr>
        <p:spPr>
          <a:xfrm>
            <a:off x="7223126" y="3302184"/>
            <a:ext cx="172354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聊聊这门课</a:t>
            </a:r>
          </a:p>
        </p:txBody>
      </p:sp>
    </p:spTree>
    <p:extLst>
      <p:ext uri="{BB962C8B-B14F-4D97-AF65-F5344CB8AC3E}">
        <p14:creationId xmlns:p14="http://schemas.microsoft.com/office/powerpoint/2010/main" val="259935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8a721055-31e5-43ee-85a1-5472de660863"/>
  <p:tag name="COMMONDATA" val="eyJoZGlkIjoiMWUzMjEwYjE3ZmU5YWI5M2I3MzFkZTQ5NGQ2ZDNkNzkifQ=="/>
</p:tagLst>
</file>

<file path=ppt/theme/theme1.xml><?xml version="1.0" encoding="utf-8"?>
<a:theme xmlns:a="http://schemas.openxmlformats.org/drawingml/2006/main" name="Office Theme">
  <a:themeElements>
    <a:clrScheme name="自定义 188">
      <a:dk1>
        <a:sysClr val="windowText" lastClr="000000"/>
      </a:dk1>
      <a:lt1>
        <a:sysClr val="window" lastClr="FFFFFF"/>
      </a:lt1>
      <a:dk2>
        <a:srgbClr val="44546A"/>
      </a:dk2>
      <a:lt2>
        <a:srgbClr val="E7E6E6"/>
      </a:lt2>
      <a:accent1>
        <a:srgbClr val="014CA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TotalTime>
  <Words>328</Words>
  <Application>Microsoft Office PowerPoint</Application>
  <PresentationFormat>宽屏</PresentationFormat>
  <Paragraphs>71</Paragraphs>
  <Slides>10</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等线</vt:lpstr>
      <vt:lpstr>黑体</vt:lpstr>
      <vt:lpstr>宋体</vt:lpstr>
      <vt:lpstr>微软雅黑</vt:lpstr>
      <vt:lpstr>Arial</vt:lpstr>
      <vt:lpstr>Calibri</vt:lpstr>
      <vt:lpstr>Wingdings</vt:lpstr>
      <vt:lpstr>Office Theme</vt:lpstr>
      <vt:lpstr>PowerPoint 演示文稿</vt:lpstr>
      <vt:lpstr>PowerPoint 演示文稿</vt:lpstr>
      <vt:lpstr>习题课大纲</vt:lpstr>
      <vt:lpstr>PowerPoint 演示文稿</vt:lpstr>
      <vt:lpstr>为啥要上这门课</vt:lpstr>
      <vt:lpstr>为啥要学C语言</vt:lpstr>
      <vt:lpstr>跟不上怎么办</vt:lpstr>
      <vt:lpstr>不要急，慢慢来</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peaterq</dc:creator>
  <cp:lastModifiedBy>STARKer-first</cp:lastModifiedBy>
  <cp:revision>105</cp:revision>
  <dcterms:created xsi:type="dcterms:W3CDTF">2019-06-09T06:58:00Z</dcterms:created>
  <dcterms:modified xsi:type="dcterms:W3CDTF">2022-10-27T02:20:23Z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2A892F472E3648D28AC4666727210451</vt:lpwstr>
  </property>
  <property fmtid="{D5CDD505-2E9C-101B-9397-08002B2CF9AE}" pid="3" name="KSOProductBuildVer">
    <vt:lpwstr>2052-11.1.0.12598</vt:lpwstr>
  </property>
</Properties>
</file>